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2F5C8-3A9C-4EAE-BEE8-9FB9A06958B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14632"/>
      </p:ext>
    </p:extLst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5A31C-ACB2-4E62-85BF-38E18FF958A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00796"/>
      </p:ext>
    </p:extLst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A9492-5EB7-4FBE-980A-AA5AD2108B76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29893"/>
      </p:ext>
    </p:extLst>
  </p:cSld>
  <p:clrMapOvr>
    <a:masterClrMapping/>
  </p:clrMapOvr>
  <p:transition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CB3272-3CF2-4D7A-A659-A1A0C836C736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23628"/>
      </p:ext>
    </p:extLst>
  </p:cSld>
  <p:clrMapOvr>
    <a:masterClrMapping/>
  </p:clrMapOvr>
  <p:transition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4F9E33-CB66-4CBF-B84F-31C560E6054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13267"/>
      </p:ext>
    </p:extLst>
  </p:cSld>
  <p:clrMapOvr>
    <a:masterClrMapping/>
  </p:clrMapOvr>
  <p:transition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693C7E-988D-4E42-88AA-309BCDEB0D7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29851"/>
      </p:ext>
    </p:extLst>
  </p:cSld>
  <p:clrMapOvr>
    <a:masterClrMapping/>
  </p:clrMapOvr>
  <p:transition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2 inhoudselementen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C7C597-C315-4345-9F86-36B17FB1938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18804"/>
      </p:ext>
    </p:extLst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FE425-D5FD-4E1E-9000-FE64BB21D73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63743"/>
      </p:ext>
    </p:extLst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E26EE-981F-47F2-BC38-FE10C1C9F7F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5036"/>
      </p:ext>
    </p:extLst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7893-4FFC-4EEC-B57B-9AD42907A417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592"/>
      </p:ext>
    </p:extLst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033AC-D4AA-4E69-81B5-5D2B4221197E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01253"/>
      </p:ext>
    </p:extLst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A85E1-27D0-43D4-9129-51BF8FF8BC1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97689"/>
      </p:ext>
    </p:extLst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7CA3-72AA-4EDA-9B0D-3C823A5878E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4243"/>
      </p:ext>
    </p:extLst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7F31-4FBF-4033-97C7-2F1B46D21CB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20553"/>
      </p:ext>
    </p:extLst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8493-81A0-47D6-A505-0EEB0FAF931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21471"/>
      </p:ext>
    </p:extLst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0D07E-5D16-456A-A06E-02C24474A3B1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advTm="8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nl-BE" sz="3600" b="1">
                <a:solidFill>
                  <a:srgbClr val="FFFFFF"/>
                </a:solidFill>
              </a:rPr>
              <a:t>	</a:t>
            </a:r>
            <a:endParaRPr lang="nl-BE" b="1">
              <a:solidFill>
                <a:srgbClr val="FFFFFF"/>
              </a:solidFill>
            </a:endParaRPr>
          </a:p>
          <a:p>
            <a:pPr marL="0" indent="0" algn="ctr">
              <a:buFontTx/>
              <a:buNone/>
            </a:pPr>
            <a:endParaRPr lang="nl-BE" sz="1800" b="1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547813" y="5300663"/>
            <a:ext cx="6191250" cy="5381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1400" b="1">
                <a:solidFill>
                  <a:srgbClr val="000000"/>
                </a:solidFill>
                <a:latin typeface="Times New Roman" pitchFamily="18" charset="0"/>
              </a:rPr>
              <a:t>Lievens, EOS, 2003, April, 55-59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187450" y="2060575"/>
            <a:ext cx="684053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‘Electrical Muscle Stimulation and Training’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</a:pPr>
            <a:endParaRPr lang="nl-NL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innovative concept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for electrical muscle stimulation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using an ideal form, duration,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frequency and intensity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of the applied electrical impulse</a:t>
            </a:r>
            <a:r>
              <a:rPr lang="en-GB" sz="2400" b="1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146714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pic>
        <p:nvPicPr>
          <p:cNvPr id="66566" name="Picture 6" descr="Scan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2314575" cy="1527175"/>
          </a:xfrm>
        </p:spPr>
      </p:pic>
      <p:pic>
        <p:nvPicPr>
          <p:cNvPr id="66567" name="Picture 7" descr="Scann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005263"/>
            <a:ext cx="2927350" cy="1844675"/>
          </a:xfrm>
        </p:spPr>
      </p:pic>
      <p:pic>
        <p:nvPicPr>
          <p:cNvPr id="66568" name="Picture 8" descr="pasop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060575"/>
            <a:ext cx="2478087" cy="1979613"/>
          </a:xfrm>
        </p:spPr>
      </p:pic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4284663" y="24923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476375" y="3213100"/>
            <a:ext cx="230505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2000" b="1">
                <a:solidFill>
                  <a:srgbClr val="000000"/>
                </a:solidFill>
                <a:latin typeface="Times New Roman" pitchFamily="18" charset="0"/>
              </a:rPr>
              <a:t>monophasic pulse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795963" y="4221163"/>
            <a:ext cx="2016125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2000" b="1">
                <a:solidFill>
                  <a:srgbClr val="000000"/>
                </a:solidFill>
                <a:latin typeface="Times New Roman" pitchFamily="18" charset="0"/>
              </a:rPr>
              <a:t>NO formation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2000" b="1">
                <a:solidFill>
                  <a:srgbClr val="000000"/>
                </a:solidFill>
                <a:latin typeface="Times New Roman" pitchFamily="18" charset="0"/>
              </a:rPr>
              <a:t>of caustic soda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2000" b="1">
                <a:solidFill>
                  <a:srgbClr val="000000"/>
                </a:solidFill>
                <a:latin typeface="Times New Roman" pitchFamily="18" charset="0"/>
              </a:rPr>
              <a:t>(NaOH) which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2000" b="1">
                <a:solidFill>
                  <a:srgbClr val="000000"/>
                </a:solidFill>
                <a:latin typeface="Times New Roman" pitchFamily="18" charset="0"/>
              </a:rPr>
              <a:t>causes burns</a:t>
            </a:r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4716463" y="47974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</a:endParaRP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1906588" y="5373688"/>
            <a:ext cx="2305050" cy="3603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2000" b="1">
                <a:solidFill>
                  <a:srgbClr val="000000"/>
                </a:solidFill>
                <a:latin typeface="Times New Roman" pitchFamily="18" charset="0"/>
              </a:rPr>
              <a:t>biphasic pulse</a:t>
            </a:r>
          </a:p>
        </p:txBody>
      </p:sp>
    </p:spTree>
    <p:extLst>
      <p:ext uri="{BB962C8B-B14F-4D97-AF65-F5344CB8AC3E}">
        <p14:creationId xmlns:p14="http://schemas.microsoft.com/office/powerpoint/2010/main" val="1081125462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060575"/>
            <a:ext cx="4029075" cy="3597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The Real E-MUST produces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a 1000 times longer current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(10 </a:t>
            </a:r>
            <a:r>
              <a:rPr lang="en-GB" sz="2000" i="1" u="sng"/>
              <a:t>milli</a:t>
            </a:r>
            <a:r>
              <a:rPr lang="en-GB" sz="2000"/>
              <a:t>seconds) and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with 50 pulses / minute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… with experimental proof of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maximal generation of strength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in animals as well as in humans</a:t>
            </a:r>
            <a:endParaRPr lang="nl-BE" sz="2000"/>
          </a:p>
          <a:p>
            <a:pPr algn="ctr">
              <a:lnSpc>
                <a:spcPct val="90000"/>
              </a:lnSpc>
              <a:buFontTx/>
              <a:buNone/>
            </a:pPr>
            <a:endParaRPr lang="nl-BE" sz="2000" b="1"/>
          </a:p>
        </p:txBody>
      </p:sp>
      <p:pic>
        <p:nvPicPr>
          <p:cNvPr id="41989" name="Picture 5" descr="Scanne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89138"/>
            <a:ext cx="2749550" cy="2951162"/>
          </a:xfrm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588125" y="2060575"/>
            <a:ext cx="914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2800" b="1">
                <a:solidFill>
                  <a:srgbClr val="000000"/>
                </a:solidFill>
                <a:latin typeface="Times New Roman" pitchFamily="18" charset="0"/>
              </a:rPr>
              <a:t>10 ms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651500" y="2060575"/>
            <a:ext cx="33813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2800" b="1">
                <a:solidFill>
                  <a:srgbClr val="000000"/>
                </a:solidFill>
                <a:latin typeface="Times New Roman" pitchFamily="18" charset="0"/>
              </a:rPr>
              <a:t>µs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6877050" y="3500438"/>
            <a:ext cx="431800" cy="48577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nl-NL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1476375" y="5157788"/>
            <a:ext cx="62642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1400" b="1">
                <a:solidFill>
                  <a:srgbClr val="000000"/>
                </a:solidFill>
                <a:latin typeface="Times New Roman" pitchFamily="18" charset="0"/>
              </a:rPr>
              <a:t>Lievens, Second International and Third National Congress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1400" b="1">
                <a:solidFill>
                  <a:srgbClr val="000000"/>
                </a:solidFill>
                <a:latin typeface="Times New Roman" pitchFamily="18" charset="0"/>
              </a:rPr>
              <a:t>Physical Education and Sports Science, 2000, Teheran</a:t>
            </a:r>
          </a:p>
        </p:txBody>
      </p:sp>
    </p:spTree>
    <p:extLst>
      <p:ext uri="{BB962C8B-B14F-4D97-AF65-F5344CB8AC3E}">
        <p14:creationId xmlns:p14="http://schemas.microsoft.com/office/powerpoint/2010/main" val="2448345201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000"/>
              <a:t>The </a:t>
            </a:r>
            <a:r>
              <a:rPr lang="en-GB" sz="2400" b="1"/>
              <a:t>Real E-MUST</a:t>
            </a:r>
            <a:r>
              <a:rPr lang="en-GB" sz="2000"/>
              <a:t> uses </a:t>
            </a:r>
            <a:r>
              <a:rPr lang="en-GB" sz="2000" i="1" u="sng"/>
              <a:t>heated electrodes</a:t>
            </a:r>
          </a:p>
          <a:p>
            <a:pPr algn="ctr">
              <a:buFontTx/>
              <a:buNone/>
            </a:pPr>
            <a:endParaRPr lang="en-GB" sz="2000"/>
          </a:p>
          <a:p>
            <a:pPr algn="ctr">
              <a:buFontTx/>
              <a:buNone/>
            </a:pPr>
            <a:r>
              <a:rPr lang="en-GB" sz="2000"/>
              <a:t>Result:</a:t>
            </a:r>
          </a:p>
          <a:p>
            <a:pPr algn="ctr">
              <a:buFontTx/>
              <a:buNone/>
            </a:pPr>
            <a:r>
              <a:rPr lang="en-GB" sz="2000"/>
              <a:t>	. decrease of the motor threshold during </a:t>
            </a:r>
          </a:p>
          <a:p>
            <a:pPr algn="ctr">
              <a:buFontTx/>
              <a:buNone/>
            </a:pPr>
            <a:r>
              <a:rPr lang="en-GB" sz="2000"/>
              <a:t>	  muscle stimulation</a:t>
            </a:r>
          </a:p>
          <a:p>
            <a:pPr algn="ctr">
              <a:buFontTx/>
              <a:buNone/>
            </a:pPr>
            <a:endParaRPr lang="en-GB" sz="2000"/>
          </a:p>
          <a:p>
            <a:pPr algn="ctr">
              <a:buFontTx/>
              <a:buNone/>
            </a:pPr>
            <a:r>
              <a:rPr lang="en-GB" sz="2000"/>
              <a:t>Advantages:</a:t>
            </a:r>
            <a:endParaRPr lang="nl-NL" sz="2000"/>
          </a:p>
          <a:p>
            <a:pPr algn="ctr">
              <a:buFontTx/>
              <a:buNone/>
            </a:pPr>
            <a:r>
              <a:rPr lang="nl-NL" sz="2000"/>
              <a:t>	. </a:t>
            </a:r>
            <a:r>
              <a:rPr lang="en-GB" sz="2000"/>
              <a:t>decrease of the required intensity of the pulse</a:t>
            </a:r>
          </a:p>
          <a:p>
            <a:pPr algn="ctr">
              <a:buFontTx/>
              <a:buNone/>
            </a:pPr>
            <a:r>
              <a:rPr lang="en-GB" sz="2000"/>
              <a:t>	. suppressing the side-effects</a:t>
            </a:r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1947737477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133600"/>
            <a:ext cx="6478588" cy="472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/>
              <a:t>Indications</a:t>
            </a:r>
            <a:r>
              <a:rPr lang="en-GB" sz="1600" b="1"/>
              <a:t> for generation maximal strength in a muscle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/>
              <a:t>by Real E-MUST muscle stimulation: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nl-NL" sz="1600" b="1"/>
              <a:t>	. </a:t>
            </a:r>
            <a:r>
              <a:rPr lang="en-GB" sz="1600" b="1"/>
              <a:t>active sports</a:t>
            </a:r>
            <a:endParaRPr lang="nl-NL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nl-NL" sz="1600" b="1"/>
              <a:t>	. </a:t>
            </a:r>
            <a:r>
              <a:rPr lang="en-GB" sz="1600" b="1"/>
              <a:t>figure styling</a:t>
            </a:r>
            <a:endParaRPr lang="nl-NL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nl-NL" sz="1600" b="1"/>
              <a:t>	. seniors / </a:t>
            </a:r>
            <a:r>
              <a:rPr lang="en-GB" sz="1600" b="1"/>
              <a:t>geriatrics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/>
              <a:t>	. rehabilitation following trauma and surgery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/>
              <a:t>	. rehabilitation following immobilisation and rest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/>
              <a:t>	. low back pain: strengthening of spinal muscles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/>
              <a:t>	. childbirth: strengthening of the abdominals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/>
              <a:t>	. symptoms of paresis and paralysis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/>
              <a:t>	. conditions with (painful) stiffness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/>
              <a:t>	. multiple sclerosis (MS)</a:t>
            </a:r>
            <a:endParaRPr lang="nl-NL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nl-NL" sz="1600" b="1"/>
              <a:t>	. …</a:t>
            </a:r>
            <a:endParaRPr lang="nl-BE" sz="1000" b="1"/>
          </a:p>
        </p:txBody>
      </p:sp>
    </p:spTree>
    <p:extLst>
      <p:ext uri="{BB962C8B-B14F-4D97-AF65-F5344CB8AC3E}">
        <p14:creationId xmlns:p14="http://schemas.microsoft.com/office/powerpoint/2010/main" val="1471080492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332038"/>
            <a:ext cx="6624638" cy="45259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2000"/>
              <a:t>The</a:t>
            </a:r>
            <a:r>
              <a:rPr lang="en-GB" sz="2800" b="1"/>
              <a:t> Real E-MUST</a:t>
            </a:r>
            <a:r>
              <a:rPr lang="en-GB" sz="2000" b="1"/>
              <a:t> </a:t>
            </a:r>
            <a:r>
              <a:rPr lang="en-GB" sz="2000"/>
              <a:t>in active sports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/>
              <a:t>Exceptionally efficient to further increase the level of muscle performance, on top of your daily trainingsessions</a:t>
            </a:r>
            <a:endParaRPr lang="nl-NL" sz="200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nl-NL" sz="200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>
                <a:sym typeface="Wingdings" pitchFamily="2" charset="2"/>
              </a:rPr>
              <a:t> </a:t>
            </a:r>
            <a:r>
              <a:rPr lang="en-GB" sz="2000" u="sng"/>
              <a:t>+/- 16 %</a:t>
            </a:r>
            <a:r>
              <a:rPr lang="en-GB" sz="2000"/>
              <a:t> increase of strength of the quadriceps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     	       in a professional cyclist in </a:t>
            </a:r>
            <a:r>
              <a:rPr lang="en-GB" sz="2000" b="1"/>
              <a:t>ONE</a:t>
            </a:r>
            <a:r>
              <a:rPr lang="en-GB" sz="2000"/>
              <a:t> month</a:t>
            </a:r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263202316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81075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205038"/>
            <a:ext cx="6635750" cy="43116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/>
              <a:t>The</a:t>
            </a:r>
            <a:r>
              <a:rPr lang="en-GB" sz="2800" b="1"/>
              <a:t> Real E-MUST</a:t>
            </a:r>
            <a:r>
              <a:rPr lang="en-GB" sz="240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400"/>
              <a:t>	</a:t>
            </a:r>
            <a:r>
              <a:rPr lang="en-GB" sz="2000"/>
              <a:t>following replacement of hip / knee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nl-NL" sz="2400"/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000"/>
              <a:t>. 15 patients</a:t>
            </a:r>
            <a:endParaRPr lang="en-GB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/>
              <a:t>. 5 days / week for one month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/>
              <a:t>. 15 minutes stimulation of the quadriceps per day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nl-NL" sz="2000">
              <a:sym typeface="Wingdings" pitchFamily="2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000">
                <a:sym typeface="Wingdings" pitchFamily="2" charset="2"/>
              </a:rPr>
              <a:t></a:t>
            </a:r>
            <a:r>
              <a:rPr lang="en-GB" sz="2000"/>
              <a:t> </a:t>
            </a:r>
            <a:r>
              <a:rPr lang="en-GB" sz="2000" i="1" u="sng"/>
              <a:t>spectacular</a:t>
            </a:r>
            <a:r>
              <a:rPr lang="en-GB" sz="2000"/>
              <a:t>  shortening of recovery: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/>
              <a:t>	. gain in muscle strength:  +/- 12 %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/>
              <a:t>	. increase of muscle volume: +/- 1 cm</a:t>
            </a:r>
          </a:p>
          <a:p>
            <a:pPr algn="ctr">
              <a:lnSpc>
                <a:spcPct val="90000"/>
              </a:lnSpc>
            </a:pPr>
            <a:endParaRPr lang="nl-BE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5786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6840537" cy="4572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3600" b="1"/>
              <a:t>The Real E-MUST</a:t>
            </a:r>
            <a:r>
              <a:rPr lang="en-GB" sz="1800" b="1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/>
              <a:t>in paraparetic / paralytic conditions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nl-NL" sz="18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1800" b="1"/>
              <a:t>. </a:t>
            </a:r>
            <a:r>
              <a:rPr lang="en-GB" sz="1800" b="1"/>
              <a:t>Guillain-Barré (segmental demyelinisation)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/>
              <a:t>	. daily stimulation for one month</a:t>
            </a:r>
            <a:endParaRPr lang="en-GB" sz="1800" b="1" i="1" u="sng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 i="1">
                <a:sym typeface="Wingdings" pitchFamily="2" charset="2"/>
              </a:rPr>
              <a:t>	</a:t>
            </a:r>
            <a:r>
              <a:rPr lang="en-GB" sz="1800" b="1">
                <a:sym typeface="Wingdings" pitchFamily="2" charset="2"/>
              </a:rPr>
              <a:t></a:t>
            </a:r>
            <a:r>
              <a:rPr lang="en-GB" sz="1800" b="1" i="1">
                <a:sym typeface="Wingdings" pitchFamily="2" charset="2"/>
              </a:rPr>
              <a:t> </a:t>
            </a:r>
            <a:r>
              <a:rPr lang="en-GB" sz="1800" b="1" i="1" u="sng"/>
              <a:t>spectacular</a:t>
            </a:r>
            <a:r>
              <a:rPr lang="en-GB" sz="1800" b="1" i="1"/>
              <a:t>  </a:t>
            </a:r>
            <a:r>
              <a:rPr lang="en-GB" sz="1800" b="1"/>
              <a:t>results in comparison with other    modalities of stimulation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/>
              <a:t> </a:t>
            </a:r>
            <a:endParaRPr lang="nl-NL" sz="18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1800" b="1"/>
              <a:t>. Tetraplegia</a:t>
            </a:r>
            <a:endParaRPr lang="en-GB" sz="18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/>
              <a:t>	. 4 times per week for one month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1800" b="1">
                <a:sym typeface="Wingdings" pitchFamily="2" charset="2"/>
              </a:rPr>
              <a:t> </a:t>
            </a:r>
            <a:r>
              <a:rPr lang="nl-NL" sz="1800" b="1"/>
              <a:t>. </a:t>
            </a:r>
            <a:r>
              <a:rPr lang="en-GB" sz="1800" b="1"/>
              <a:t>5% gain in muscle volume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/>
              <a:t>	      . NO skin irritation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b="1"/>
              <a:t>      (compared to traditional stimulation modalities)</a:t>
            </a:r>
          </a:p>
          <a:p>
            <a:pPr>
              <a:lnSpc>
                <a:spcPct val="80000"/>
              </a:lnSpc>
              <a:buFontTx/>
              <a:buNone/>
            </a:pPr>
            <a:endParaRPr lang="nl-BE" sz="1200" b="1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nl-BE" sz="1200" b="1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618805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3700463"/>
          </a:xfrm>
        </p:spPr>
        <p:txBody>
          <a:bodyPr/>
          <a:lstStyle/>
          <a:p>
            <a:pPr algn="ctr">
              <a:buFontTx/>
              <a:buNone/>
            </a:pPr>
            <a:r>
              <a:rPr lang="nl-BE" sz="2400"/>
              <a:t>No contraindications</a:t>
            </a:r>
          </a:p>
          <a:p>
            <a:pPr algn="ctr">
              <a:buFontTx/>
              <a:buNone/>
            </a:pPr>
            <a:r>
              <a:rPr lang="nl-BE" sz="2400"/>
              <a:t>when the </a:t>
            </a:r>
            <a:r>
              <a:rPr lang="nl-BE" sz="2400" b="1"/>
              <a:t>Real E-MUST</a:t>
            </a:r>
          </a:p>
          <a:p>
            <a:pPr algn="ctr">
              <a:buFontTx/>
              <a:buNone/>
            </a:pPr>
            <a:r>
              <a:rPr lang="nl-BE" sz="2400"/>
              <a:t>is administered</a:t>
            </a:r>
          </a:p>
          <a:p>
            <a:pPr algn="ctr">
              <a:buFontTx/>
              <a:buNone/>
            </a:pPr>
            <a:r>
              <a:rPr lang="nl-BE" sz="2400"/>
              <a:t>and safely applicated</a:t>
            </a:r>
          </a:p>
          <a:p>
            <a:pPr algn="ctr">
              <a:buFontTx/>
              <a:buNone/>
            </a:pPr>
            <a:r>
              <a:rPr lang="nl-BE" sz="2400"/>
              <a:t>following the instructions</a:t>
            </a:r>
          </a:p>
        </p:txBody>
      </p:sp>
    </p:spTree>
    <p:extLst>
      <p:ext uri="{BB962C8B-B14F-4D97-AF65-F5344CB8AC3E}">
        <p14:creationId xmlns:p14="http://schemas.microsoft.com/office/powerpoint/2010/main" val="1947182271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9060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060575"/>
            <a:ext cx="6478587" cy="42386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The </a:t>
            </a:r>
            <a:r>
              <a:rPr lang="en-GB" sz="2000" b="1"/>
              <a:t>Real E-MUST</a:t>
            </a:r>
            <a:r>
              <a:rPr lang="en-GB" sz="200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/>
              <a:t>			. very easy administration</a:t>
            </a:r>
            <a:endParaRPr lang="nl-NL" sz="2000"/>
          </a:p>
          <a:p>
            <a:pPr>
              <a:lnSpc>
                <a:spcPct val="90000"/>
              </a:lnSpc>
              <a:buFontTx/>
              <a:buNone/>
            </a:pPr>
            <a:r>
              <a:rPr lang="nl-NL" sz="2000"/>
              <a:t>			. not invasive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000"/>
              <a:t>			. </a:t>
            </a:r>
            <a:r>
              <a:rPr lang="en-GB" sz="2000"/>
              <a:t>not addictive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/>
              <a:t>			. allows independent application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/>
              <a:t>. provides TENS as well (pulseduration of 1 msec)  as a treatment for chronic and acute pain</a:t>
            </a:r>
            <a:endParaRPr lang="nl-BE" sz="2000"/>
          </a:p>
          <a:p>
            <a:pPr algn="ctr">
              <a:lnSpc>
                <a:spcPct val="90000"/>
              </a:lnSpc>
              <a:buFontTx/>
              <a:buNone/>
            </a:pPr>
            <a:endParaRPr lang="nl-B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57726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2276475"/>
            <a:ext cx="4319587" cy="3886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000"/>
              <a:t>The FIRST and UNIQUE device </a:t>
            </a:r>
          </a:p>
          <a:p>
            <a:pPr algn="ctr">
              <a:buFontTx/>
              <a:buNone/>
            </a:pPr>
            <a:r>
              <a:rPr lang="en-GB" sz="2000"/>
              <a:t>for electrical stimulation </a:t>
            </a:r>
          </a:p>
          <a:p>
            <a:pPr algn="ctr">
              <a:buFontTx/>
              <a:buNone/>
            </a:pPr>
            <a:r>
              <a:rPr lang="en-GB" sz="2000"/>
              <a:t>of muscles</a:t>
            </a:r>
          </a:p>
          <a:p>
            <a:pPr algn="ctr">
              <a:buFontTx/>
              <a:buNone/>
            </a:pPr>
            <a:r>
              <a:rPr lang="en-GB" sz="2000"/>
              <a:t>guaranteeing </a:t>
            </a:r>
          </a:p>
          <a:p>
            <a:pPr algn="ctr">
              <a:buFontTx/>
              <a:buNone/>
            </a:pPr>
            <a:r>
              <a:rPr lang="en-GB" sz="2000"/>
              <a:t>maximal muscle strength</a:t>
            </a:r>
          </a:p>
          <a:p>
            <a:pPr algn="ctr">
              <a:buFontTx/>
              <a:buNone/>
            </a:pPr>
            <a:r>
              <a:rPr lang="en-GB" sz="2000"/>
              <a:t>without any danger</a:t>
            </a:r>
          </a:p>
          <a:p>
            <a:pPr algn="ctr">
              <a:buFontTx/>
              <a:buNone/>
            </a:pPr>
            <a:r>
              <a:rPr lang="en-GB" sz="2000"/>
              <a:t>and without any discomfort </a:t>
            </a:r>
          </a:p>
          <a:p>
            <a:pPr algn="ctr">
              <a:buFontTx/>
              <a:buNone/>
            </a:pPr>
            <a:r>
              <a:rPr lang="en-GB" sz="2000"/>
              <a:t>for the user</a:t>
            </a:r>
            <a:r>
              <a:rPr lang="nl-BE" sz="28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2469" name="Picture 5" descr="BOWRA NAD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420938"/>
            <a:ext cx="2841625" cy="2786062"/>
          </a:xfrm>
        </p:spPr>
      </p:pic>
    </p:spTree>
    <p:extLst>
      <p:ext uri="{BB962C8B-B14F-4D97-AF65-F5344CB8AC3E}">
        <p14:creationId xmlns:p14="http://schemas.microsoft.com/office/powerpoint/2010/main" val="526069064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2060575"/>
            <a:ext cx="4171950" cy="2884488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000" b="1">
                <a:latin typeface="Times New Roman" pitchFamily="18" charset="0"/>
              </a:rPr>
              <a:t>THE </a:t>
            </a:r>
            <a:r>
              <a:rPr lang="en-GB" sz="2000">
                <a:latin typeface="Times New Roman" pitchFamily="18" charset="0"/>
              </a:rPr>
              <a:t>innovative technique </a:t>
            </a:r>
          </a:p>
          <a:p>
            <a:pPr algn="ctr">
              <a:buFontTx/>
              <a:buNone/>
            </a:pPr>
            <a:r>
              <a:rPr lang="en-GB" sz="2000">
                <a:latin typeface="Times New Roman" pitchFamily="18" charset="0"/>
              </a:rPr>
              <a:t>to</a:t>
            </a:r>
          </a:p>
          <a:p>
            <a:pPr algn="ctr">
              <a:buFontTx/>
              <a:buNone/>
            </a:pPr>
            <a:r>
              <a:rPr lang="en-GB" sz="2000">
                <a:latin typeface="Times New Roman" pitchFamily="18" charset="0"/>
              </a:rPr>
              <a:t>. stimulate weak muscles</a:t>
            </a:r>
          </a:p>
          <a:p>
            <a:pPr algn="ctr">
              <a:buFontTx/>
              <a:buNone/>
            </a:pPr>
            <a:r>
              <a:rPr lang="en-GB" sz="2000">
                <a:latin typeface="Times New Roman" pitchFamily="18" charset="0"/>
              </a:rPr>
              <a:t>. strengthen healthy muscles</a:t>
            </a:r>
          </a:p>
          <a:p>
            <a:pPr algn="ctr">
              <a:buFontTx/>
              <a:buNone/>
            </a:pPr>
            <a:r>
              <a:rPr lang="en-GB" sz="2000">
                <a:latin typeface="Times New Roman" pitchFamily="18" charset="0"/>
              </a:rPr>
              <a:t>with positive effects on the</a:t>
            </a:r>
          </a:p>
          <a:p>
            <a:pPr algn="ctr">
              <a:buFontTx/>
              <a:buNone/>
            </a:pPr>
            <a:r>
              <a:rPr lang="en-GB" sz="2000">
                <a:latin typeface="Times New Roman" pitchFamily="18" charset="0"/>
              </a:rPr>
              <a:t> general well-being</a:t>
            </a:r>
            <a:r>
              <a:rPr lang="en-GB" sz="2800"/>
              <a:t> </a:t>
            </a:r>
            <a:endParaRPr lang="nl-BE" sz="2800" b="1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endParaRPr lang="nl-BE" sz="2800" b="1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endParaRPr lang="nl-BE" sz="2800" b="1">
              <a:solidFill>
                <a:srgbClr val="FFFFFF"/>
              </a:solidFill>
            </a:endParaRP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47813" y="5229225"/>
            <a:ext cx="619125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1400" b="1">
                <a:solidFill>
                  <a:srgbClr val="000000"/>
                </a:solidFill>
                <a:latin typeface="Times New Roman" pitchFamily="18" charset="0"/>
              </a:rPr>
              <a:t>Tassenoy en Lievens, Kine, 2000, 13, 96-102</a:t>
            </a:r>
          </a:p>
        </p:txBody>
      </p:sp>
      <p:pic>
        <p:nvPicPr>
          <p:cNvPr id="61448" name="Picture 8" descr="Figuur1kopi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76475"/>
            <a:ext cx="2376488" cy="1941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81780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2133600"/>
            <a:ext cx="4032250" cy="37369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2000">
                <a:latin typeface="Times New Roman" pitchFamily="18" charset="0"/>
              </a:rPr>
              <a:t>Existing devices</a:t>
            </a:r>
            <a:r>
              <a:rPr lang="nl-NL" sz="2000" b="1"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000">
                <a:latin typeface="Times New Roman" pitchFamily="18" charset="0"/>
              </a:rPr>
              <a:t>use ultrashort </a:t>
            </a:r>
            <a:r>
              <a:rPr lang="en-GB" sz="2000">
                <a:latin typeface="Times New Roman" pitchFamily="18" charset="0"/>
              </a:rPr>
              <a:t>pulses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000">
                <a:latin typeface="Times New Roman" pitchFamily="18" charset="0"/>
              </a:rPr>
              <a:t> (</a:t>
            </a:r>
            <a:r>
              <a:rPr lang="en-GB" sz="2000" i="1" u="sng">
                <a:latin typeface="Times New Roman" pitchFamily="18" charset="0"/>
              </a:rPr>
              <a:t>micro</a:t>
            </a:r>
            <a:r>
              <a:rPr lang="en-GB" sz="2000">
                <a:latin typeface="Times New Roman" pitchFamily="18" charset="0"/>
              </a:rPr>
              <a:t>seconds</a:t>
            </a:r>
            <a:r>
              <a:rPr lang="nl-NL" sz="2000">
                <a:latin typeface="Times New Roman" pitchFamily="18" charset="0"/>
              </a:rPr>
              <a:t>)</a:t>
            </a:r>
            <a:endParaRPr lang="en-GB" sz="200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>
                <a:latin typeface="Times New Roman" pitchFamily="18" charset="0"/>
              </a:rPr>
              <a:t>which only elicit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>
                <a:latin typeface="Times New Roman" pitchFamily="18" charset="0"/>
              </a:rPr>
              <a:t>a </a:t>
            </a:r>
            <a:r>
              <a:rPr lang="en-GB" sz="2000" i="1" u="sng">
                <a:latin typeface="Times New Roman" pitchFamily="18" charset="0"/>
              </a:rPr>
              <a:t>local</a:t>
            </a:r>
            <a:r>
              <a:rPr lang="en-GB" sz="2000">
                <a:latin typeface="Times New Roman" pitchFamily="18" charset="0"/>
              </a:rPr>
              <a:t> muscle contraction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00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>
                <a:latin typeface="Times New Roman" pitchFamily="18" charset="0"/>
              </a:rPr>
              <a:t>….. and with</a:t>
            </a:r>
            <a:endParaRPr lang="en-GB" sz="2000" i="1" u="sng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i="1">
                <a:latin typeface="Times New Roman" pitchFamily="18" charset="0"/>
              </a:rPr>
              <a:t>a </a:t>
            </a:r>
            <a:r>
              <a:rPr lang="en-GB" sz="2000" i="1" u="sng">
                <a:latin typeface="Times New Roman" pitchFamily="18" charset="0"/>
              </a:rPr>
              <a:t>negligible</a:t>
            </a:r>
            <a:r>
              <a:rPr lang="en-GB" sz="2000">
                <a:latin typeface="Times New Roman" pitchFamily="18" charset="0"/>
              </a:rPr>
              <a:t> activation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>
                <a:latin typeface="Times New Roman" pitchFamily="18" charset="0"/>
              </a:rPr>
              <a:t>of the muscle fibers</a:t>
            </a:r>
            <a:endParaRPr lang="nl-BE" sz="200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nl-BE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1476375" y="5229225"/>
            <a:ext cx="62642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1400" b="1">
                <a:solidFill>
                  <a:srgbClr val="000000"/>
                </a:solidFill>
                <a:latin typeface="Times New Roman" pitchFamily="18" charset="0"/>
              </a:rPr>
              <a:t>Lievens, World Congress Physical Therapy, 1999, Japan</a:t>
            </a:r>
          </a:p>
        </p:txBody>
      </p:sp>
      <p:pic>
        <p:nvPicPr>
          <p:cNvPr id="36874" name="Picture 10" descr="Figuur2kopi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9138"/>
            <a:ext cx="2449512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651500" y="2349500"/>
            <a:ext cx="72072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5400" b="1">
                <a:solidFill>
                  <a:srgbClr val="000000"/>
                </a:solidFill>
                <a:latin typeface="Times New Roman" pitchFamily="18" charset="0"/>
              </a:rPr>
              <a:t>µs</a:t>
            </a:r>
          </a:p>
        </p:txBody>
      </p:sp>
    </p:spTree>
    <p:extLst>
      <p:ext uri="{BB962C8B-B14F-4D97-AF65-F5344CB8AC3E}">
        <p14:creationId xmlns:p14="http://schemas.microsoft.com/office/powerpoint/2010/main" val="604061048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05038"/>
            <a:ext cx="6911975" cy="43116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These devices stimulate muscles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by increasing the intensity of the pulse,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which is associated with the production of heat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	</a:t>
            </a:r>
            <a:r>
              <a:rPr lang="nl-NL" sz="2400" b="1">
                <a:latin typeface="Times New Roman" pitchFamily="18" charset="0"/>
              </a:rPr>
              <a:t>( Q = I² x     t x R)</a:t>
            </a:r>
            <a:endParaRPr lang="en-GB" sz="2400" b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240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			DISADVANTAGES</a:t>
            </a:r>
            <a:r>
              <a:rPr lang="nl-NL" sz="2400">
                <a:latin typeface="Times New Roman" pitchFamily="18" charset="0"/>
              </a:rPr>
              <a:t>:</a:t>
            </a:r>
            <a:endParaRPr lang="en-GB" sz="240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		            </a:t>
            </a:r>
            <a:r>
              <a:rPr lang="en-GB" sz="2400" b="1" i="1">
                <a:latin typeface="Times New Roman" pitchFamily="18" charset="0"/>
              </a:rPr>
              <a:t>- skin irritation</a:t>
            </a:r>
            <a:endParaRPr lang="nl-NL" sz="2400" b="1" i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400" b="1" i="1">
                <a:latin typeface="Times New Roman" pitchFamily="18" charset="0"/>
              </a:rPr>
              <a:t>			- </a:t>
            </a:r>
            <a:r>
              <a:rPr lang="en-GB" sz="2400" b="1" i="1">
                <a:latin typeface="Times New Roman" pitchFamily="18" charset="0"/>
              </a:rPr>
              <a:t>thermal injury</a:t>
            </a:r>
            <a:endParaRPr lang="nl-NL" sz="2400" b="1" i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400" b="1" i="1">
                <a:latin typeface="Times New Roman" pitchFamily="18" charset="0"/>
              </a:rPr>
              <a:t>			 - </a:t>
            </a:r>
            <a:r>
              <a:rPr lang="en-GB" sz="2400" b="1" i="1">
                <a:latin typeface="Times New Roman" pitchFamily="18" charset="0"/>
              </a:rPr>
              <a:t>increased</a:t>
            </a:r>
            <a:r>
              <a:rPr lang="nl-NL" sz="2400" b="1" i="1">
                <a:latin typeface="Times New Roman" pitchFamily="18" charset="0"/>
              </a:rPr>
              <a:t> pain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nl-NL" sz="2400" b="1" i="1">
                <a:latin typeface="Times New Roman" pitchFamily="18" charset="0"/>
              </a:rPr>
              <a:t>		       - </a:t>
            </a:r>
            <a:r>
              <a:rPr lang="en-GB" sz="2400" b="1" i="1">
                <a:latin typeface="Times New Roman" pitchFamily="18" charset="0"/>
              </a:rPr>
              <a:t>intolerance</a:t>
            </a:r>
            <a:endParaRPr lang="nl-BE" sz="2400" b="1" i="1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nl-BE" sz="2800" b="1">
                <a:solidFill>
                  <a:srgbClr val="FFFFFF"/>
                </a:solidFill>
              </a:rPr>
              <a:t>			</a:t>
            </a:r>
            <a:endParaRPr lang="nl-BE" sz="2800" b="1" i="1">
              <a:solidFill>
                <a:srgbClr val="FFFFFF"/>
              </a:solidFill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716463" y="3429000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3288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2060575"/>
            <a:ext cx="3744912" cy="4238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The total strength of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muscle depends 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the number of its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active muscle fibers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40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Different fibers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		. type -  I  (dark)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		. type – II (lighter</a:t>
            </a:r>
            <a:r>
              <a:rPr lang="en-GB" sz="2400"/>
              <a:t>)</a:t>
            </a:r>
            <a:endParaRPr lang="nl-BE" sz="2400"/>
          </a:p>
        </p:txBody>
      </p:sp>
      <p:pic>
        <p:nvPicPr>
          <p:cNvPr id="55304" name="Picture 8" descr="KINNEAR M 53 CLBP H&amp;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238" y="1989138"/>
            <a:ext cx="2376487" cy="17176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ATKINSON 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238" y="4005263"/>
            <a:ext cx="2376487" cy="16557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075238" y="3716338"/>
            <a:ext cx="2376487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1600" b="1">
                <a:solidFill>
                  <a:srgbClr val="000000"/>
                </a:solidFill>
                <a:latin typeface="Times New Roman" pitchFamily="18" charset="0"/>
              </a:rPr>
              <a:t>Kakulas, Perth, Australia</a:t>
            </a:r>
          </a:p>
        </p:txBody>
      </p:sp>
    </p:spTree>
    <p:extLst>
      <p:ext uri="{BB962C8B-B14F-4D97-AF65-F5344CB8AC3E}">
        <p14:creationId xmlns:p14="http://schemas.microsoft.com/office/powerpoint/2010/main" val="361823079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1844675"/>
            <a:ext cx="3959225" cy="388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2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b="1">
                <a:latin typeface="Times New Roman" pitchFamily="18" charset="0"/>
              </a:rPr>
              <a:t>Inactivity</a:t>
            </a:r>
            <a:r>
              <a:rPr lang="nl-NL" sz="2400">
                <a:latin typeface="Times New Roman" pitchFamily="18" charset="0"/>
              </a:rPr>
              <a:t>:</a:t>
            </a:r>
            <a:endParaRPr lang="en-GB" sz="2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>
                <a:latin typeface="Times New Roman" pitchFamily="18" charset="0"/>
              </a:rPr>
              <a:t>	muscle</a:t>
            </a:r>
            <a:r>
              <a:rPr lang="nl-NL" sz="2000">
                <a:latin typeface="Times New Roman" pitchFamily="18" charset="0"/>
              </a:rPr>
              <a:t> fibers are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>
                <a:latin typeface="Times New Roman" pitchFamily="18" charset="0"/>
              </a:rPr>
              <a:t>     developed to a lesser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000">
                <a:latin typeface="Times New Roman" pitchFamily="18" charset="0"/>
              </a:rPr>
              <a:t>     extend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20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nl-NL" sz="20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nl-NL" sz="20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b="1">
                <a:latin typeface="Times New Roman" pitchFamily="18" charset="0"/>
              </a:rPr>
              <a:t>Activity</a:t>
            </a:r>
            <a:r>
              <a:rPr lang="nl-NL" sz="2400" b="1">
                <a:latin typeface="Times New Roman" pitchFamily="18" charset="0"/>
              </a:rPr>
              <a:t>:</a:t>
            </a:r>
            <a:endParaRPr lang="en-GB" sz="2400" b="1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>
                <a:latin typeface="Times New Roman" pitchFamily="18" charset="0"/>
              </a:rPr>
              <a:t>	development to</a:t>
            </a:r>
            <a:r>
              <a:rPr lang="nl-NL" sz="2000">
                <a:latin typeface="Times New Roman" pitchFamily="18" charset="0"/>
              </a:rPr>
              <a:t> a </a:t>
            </a:r>
            <a:r>
              <a:rPr lang="en-GB" sz="2000">
                <a:latin typeface="Times New Roman" pitchFamily="18" charset="0"/>
              </a:rPr>
              <a:t>larger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>
                <a:latin typeface="Times New Roman" pitchFamily="18" charset="0"/>
              </a:rPr>
              <a:t>     extend</a:t>
            </a:r>
            <a:endParaRPr lang="nl-BE" sz="16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nl-BE" sz="18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nl-BE" sz="1600" b="1">
              <a:solidFill>
                <a:srgbClr val="FFFFFF"/>
              </a:solidFill>
            </a:endParaRPr>
          </a:p>
        </p:txBody>
      </p:sp>
      <p:pic>
        <p:nvPicPr>
          <p:cNvPr id="56326" name="Picture 6" descr="GOMM M 55 CLP SD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276475"/>
            <a:ext cx="2724150" cy="15843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STEWART GOMOR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149725"/>
            <a:ext cx="2735262" cy="16557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716463" y="3860800"/>
            <a:ext cx="27352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b="1">
                <a:solidFill>
                  <a:srgbClr val="000000"/>
                </a:solidFill>
                <a:latin typeface="Times New Roman" pitchFamily="18" charset="0"/>
              </a:rPr>
              <a:t>Kakulas, Perth, Australia</a:t>
            </a:r>
          </a:p>
        </p:txBody>
      </p:sp>
    </p:spTree>
    <p:extLst>
      <p:ext uri="{BB962C8B-B14F-4D97-AF65-F5344CB8AC3E}">
        <p14:creationId xmlns:p14="http://schemas.microsoft.com/office/powerpoint/2010/main" val="3079400157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2420938"/>
            <a:ext cx="4171950" cy="2884487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>
                <a:latin typeface="Times New Roman" pitchFamily="18" charset="0"/>
              </a:rPr>
              <a:t>…</a:t>
            </a:r>
          </a:p>
          <a:p>
            <a:pPr algn="ctr">
              <a:buFontTx/>
              <a:buNone/>
            </a:pPr>
            <a:r>
              <a:rPr lang="en-GB" sz="2800">
                <a:latin typeface="Times New Roman" pitchFamily="18" charset="0"/>
              </a:rPr>
              <a:t>A </a:t>
            </a:r>
            <a:r>
              <a:rPr lang="en-GB" sz="2400">
                <a:latin typeface="Times New Roman" pitchFamily="18" charset="0"/>
              </a:rPr>
              <a:t>large number of muscle fibers</a:t>
            </a:r>
          </a:p>
          <a:p>
            <a:pPr algn="ctr">
              <a:buFontTx/>
              <a:buNone/>
            </a:pPr>
            <a:r>
              <a:rPr lang="en-GB" sz="2400">
                <a:latin typeface="Times New Roman" pitchFamily="18" charset="0"/>
              </a:rPr>
              <a:t>remain </a:t>
            </a:r>
            <a:r>
              <a:rPr lang="en-GB" sz="2400" u="sng">
                <a:latin typeface="Times New Roman" pitchFamily="18" charset="0"/>
              </a:rPr>
              <a:t>unused</a:t>
            </a:r>
            <a:r>
              <a:rPr lang="en-GB" sz="2400"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en-GB" sz="2400">
                <a:latin typeface="Times New Roman" pitchFamily="18" charset="0"/>
              </a:rPr>
              <a:t>even following the most </a:t>
            </a:r>
          </a:p>
          <a:p>
            <a:pPr algn="ctr">
              <a:buFontTx/>
              <a:buNone/>
            </a:pPr>
            <a:r>
              <a:rPr lang="en-GB" sz="2400">
                <a:latin typeface="Times New Roman" pitchFamily="18" charset="0"/>
              </a:rPr>
              <a:t>intensive training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endParaRPr lang="nl-BE" sz="2800" b="1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endParaRPr lang="nl-BE" sz="2800" b="1">
              <a:solidFill>
                <a:srgbClr val="FFFFFF"/>
              </a:solidFill>
            </a:endParaRPr>
          </a:p>
        </p:txBody>
      </p:sp>
      <p:pic>
        <p:nvPicPr>
          <p:cNvPr id="60421" name="Picture 5" descr="WITHELL 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092450"/>
            <a:ext cx="2214563" cy="1992313"/>
          </a:xfrm>
        </p:spPr>
      </p:pic>
    </p:spTree>
    <p:extLst>
      <p:ext uri="{BB962C8B-B14F-4D97-AF65-F5344CB8AC3E}">
        <p14:creationId xmlns:p14="http://schemas.microsoft.com/office/powerpoint/2010/main" val="1187370302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7703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The E-MUST stimulates all muscle fibers,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the active as well as the unused ones:</a:t>
            </a:r>
            <a:endParaRPr lang="nl-NL" sz="240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nl-NL" sz="240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>
                <a:latin typeface="Times New Roman" pitchFamily="18" charset="0"/>
              </a:rPr>
              <a:t>	. </a:t>
            </a:r>
            <a:r>
              <a:rPr lang="en-GB" sz="2400">
                <a:latin typeface="Times New Roman" pitchFamily="18" charset="0"/>
              </a:rPr>
              <a:t>without skin irritation or thermal injury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	. without pain but with a pleasant sensation</a:t>
            </a:r>
            <a:endParaRPr lang="nl-NL" sz="240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>
                <a:latin typeface="Times New Roman" pitchFamily="18" charset="0"/>
              </a:rPr>
              <a:t>	. </a:t>
            </a:r>
            <a:r>
              <a:rPr lang="en-GB" sz="2400">
                <a:latin typeface="Times New Roman" pitchFamily="18" charset="0"/>
              </a:rPr>
              <a:t>giving a </a:t>
            </a:r>
            <a:r>
              <a:rPr lang="en-GB" sz="2400" i="1" u="sng">
                <a:latin typeface="Times New Roman" pitchFamily="18" charset="0"/>
              </a:rPr>
              <a:t>full muscle</a:t>
            </a:r>
            <a:r>
              <a:rPr lang="en-GB" sz="2400">
                <a:latin typeface="Times New Roman" pitchFamily="18" charset="0"/>
              </a:rPr>
              <a:t> contraction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latin typeface="Times New Roman" pitchFamily="18" charset="0"/>
              </a:rPr>
              <a:t>	. giving the feeling of </a:t>
            </a:r>
            <a:r>
              <a:rPr lang="en-GB" sz="2400" i="1" u="sng">
                <a:latin typeface="Times New Roman" pitchFamily="18" charset="0"/>
              </a:rPr>
              <a:t>training</a:t>
            </a:r>
            <a:r>
              <a:rPr lang="en-GB" sz="2400" i="1">
                <a:latin typeface="Times New Roman" pitchFamily="18" charset="0"/>
              </a:rPr>
              <a:t> </a:t>
            </a:r>
            <a:r>
              <a:rPr lang="en-GB" sz="2400">
                <a:latin typeface="Times New Roman" pitchFamily="18" charset="0"/>
              </a:rPr>
              <a:t>the muscle</a:t>
            </a:r>
            <a:endParaRPr lang="nl-BE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8164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917575"/>
            <a:ext cx="8229600" cy="1143000"/>
          </a:xfrm>
        </p:spPr>
        <p:txBody>
          <a:bodyPr/>
          <a:lstStyle/>
          <a:p>
            <a:r>
              <a:rPr lang="nl-BE" sz="7200" b="1">
                <a:solidFill>
                  <a:srgbClr val="0033CC"/>
                </a:solidFill>
              </a:rPr>
              <a:t>Real E-MUST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9138"/>
            <a:ext cx="6958013" cy="177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/>
              <a:t>For muscle stimulation, the Real E-MUST </a:t>
            </a:r>
          </a:p>
          <a:p>
            <a:pPr algn="ctr">
              <a:buFontTx/>
              <a:buNone/>
            </a:pPr>
            <a:r>
              <a:rPr lang="en-GB" sz="2400"/>
              <a:t>uses a </a:t>
            </a:r>
            <a:r>
              <a:rPr lang="en-GB" sz="2400" i="1" u="sng"/>
              <a:t>rectangular</a:t>
            </a:r>
            <a:r>
              <a:rPr lang="en-GB" sz="2400"/>
              <a:t> current with a</a:t>
            </a:r>
          </a:p>
          <a:p>
            <a:pPr algn="ctr">
              <a:buFontTx/>
              <a:buNone/>
            </a:pPr>
            <a:r>
              <a:rPr lang="en-GB" sz="2400" i="1" u="sng"/>
              <a:t>compensating</a:t>
            </a:r>
            <a:r>
              <a:rPr lang="en-GB" sz="2400"/>
              <a:t> phase</a:t>
            </a:r>
            <a:endParaRPr lang="nl-BE" sz="2400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692275" y="5229225"/>
            <a:ext cx="58324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BE" sz="1400" b="1">
                <a:solidFill>
                  <a:srgbClr val="000000"/>
                </a:solidFill>
                <a:latin typeface="Times New Roman" pitchFamily="18" charset="0"/>
              </a:rPr>
              <a:t>Lievens, Congress Chartered Society Physiotherapy, 1999, Birmingham</a:t>
            </a:r>
          </a:p>
        </p:txBody>
      </p:sp>
      <p:pic>
        <p:nvPicPr>
          <p:cNvPr id="33804" name="Picture 12" descr="FASE e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573463"/>
            <a:ext cx="3659188" cy="138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26585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Diavoorstelling (4:3)</PresentationFormat>
  <Paragraphs>189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Standaardontwerp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  <vt:lpstr>Real E-MUST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E-MUST</dc:title>
  <dc:creator>Christophe Crekillie</dc:creator>
  <cp:lastModifiedBy>Christophe Crekillie</cp:lastModifiedBy>
  <cp:revision>1</cp:revision>
  <dcterms:created xsi:type="dcterms:W3CDTF">2012-01-04T21:51:43Z</dcterms:created>
  <dcterms:modified xsi:type="dcterms:W3CDTF">2012-01-04T21:52:07Z</dcterms:modified>
</cp:coreProperties>
</file>